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60" r:id="rId5"/>
    <p:sldId id="261" r:id="rId6"/>
    <p:sldId id="259" r:id="rId7"/>
    <p:sldId id="267"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B24E7C-EBEB-374C-B725-08236FAA9D7C}" type="datetimeFigureOut">
              <a:rPr lang="en-US" smtClean="0"/>
              <a:t>12/12/2013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896FD3-4EFB-114A-B726-6A8B278CA4A1}" type="slidenum">
              <a:rPr lang="en-US" smtClean="0"/>
              <a:t>‹#›</a:t>
            </a:fld>
            <a:endParaRPr lang="en-US"/>
          </a:p>
        </p:txBody>
      </p:sp>
    </p:spTree>
    <p:extLst>
      <p:ext uri="{BB962C8B-B14F-4D97-AF65-F5344CB8AC3E}">
        <p14:creationId xmlns:p14="http://schemas.microsoft.com/office/powerpoint/2010/main" val="25376370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896FD3-4EFB-114A-B726-6A8B278CA4A1}" type="slidenum">
              <a:rPr lang="en-US" smtClean="0"/>
              <a:t>1</a:t>
            </a:fld>
            <a:endParaRPr lang="en-US"/>
          </a:p>
        </p:txBody>
      </p:sp>
    </p:spTree>
    <p:extLst>
      <p:ext uri="{BB962C8B-B14F-4D97-AF65-F5344CB8AC3E}">
        <p14:creationId xmlns:p14="http://schemas.microsoft.com/office/powerpoint/2010/main" val="1546289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 the quote is a bit long, I</a:t>
            </a:r>
            <a:r>
              <a:rPr lang="en-US" baseline="0" dirty="0" smtClean="0"/>
              <a:t> thought it was imperative to quote what was said about him.  </a:t>
            </a:r>
            <a:endParaRPr lang="en-US" dirty="0" smtClean="0"/>
          </a:p>
          <a:p>
            <a:r>
              <a:rPr lang="en-US" dirty="0" smtClean="0"/>
              <a:t>With</a:t>
            </a:r>
            <a:r>
              <a:rPr lang="en-US" baseline="0" dirty="0" smtClean="0"/>
              <a:t> a good number of 2,076 members of the student body at RHS, many voted for him, not because he has Down Syndrome or despite the fact he has Down Syndrome. They voted for him because he’s Scotty.  Additionally, a student who had also been nominated for homecoming king, made it his goal for others to vote for Scotty, instead of himself, and I feel that that’s a reason to be proud of one’s former school-not the number of championships won, but the number of students who treat others with respect.”</a:t>
            </a:r>
          </a:p>
          <a:p>
            <a:endParaRPr lang="en-US" dirty="0"/>
          </a:p>
        </p:txBody>
      </p:sp>
      <p:sp>
        <p:nvSpPr>
          <p:cNvPr id="4" name="Slide Number Placeholder 3"/>
          <p:cNvSpPr>
            <a:spLocks noGrp="1"/>
          </p:cNvSpPr>
          <p:nvPr>
            <p:ph type="sldNum" sz="quarter" idx="10"/>
          </p:nvPr>
        </p:nvSpPr>
        <p:spPr/>
        <p:txBody>
          <a:bodyPr/>
          <a:lstStyle/>
          <a:p>
            <a:fld id="{9D896FD3-4EFB-114A-B726-6A8B278CA4A1}" type="slidenum">
              <a:rPr lang="en-US" smtClean="0"/>
              <a:t>2</a:t>
            </a:fld>
            <a:endParaRPr lang="en-US"/>
          </a:p>
        </p:txBody>
      </p:sp>
    </p:spTree>
    <p:extLst>
      <p:ext uri="{BB962C8B-B14F-4D97-AF65-F5344CB8AC3E}">
        <p14:creationId xmlns:p14="http://schemas.microsoft.com/office/powerpoint/2010/main" val="3480623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information below is from </a:t>
            </a:r>
            <a:r>
              <a:rPr lang="en-US" i="1" dirty="0" smtClean="0"/>
              <a:t>Teaching for diversity and social justice</a:t>
            </a:r>
            <a:endParaRPr lang="en-US" dirty="0" smtClean="0"/>
          </a:p>
          <a:p>
            <a:endParaRPr lang="en-US" dirty="0" smtClean="0"/>
          </a:p>
          <a:p>
            <a:r>
              <a:rPr lang="en-US" dirty="0" smtClean="0"/>
              <a:t>1200-1700:</a:t>
            </a:r>
            <a:r>
              <a:rPr lang="en-US" baseline="0" dirty="0" smtClean="0"/>
              <a:t>  According to </a:t>
            </a:r>
            <a:r>
              <a:rPr lang="en-US" b="1" i="1" baseline="0" dirty="0" smtClean="0"/>
              <a:t>Teaching for diversity and social justice</a:t>
            </a:r>
            <a:r>
              <a:rPr lang="en-US" i="1" baseline="0" dirty="0" smtClean="0"/>
              <a:t>, </a:t>
            </a:r>
            <a:r>
              <a:rPr lang="en-US" i="0" baseline="0" dirty="0" smtClean="0"/>
              <a:t>many</a:t>
            </a:r>
            <a:r>
              <a:rPr lang="en-US" i="1" baseline="0" dirty="0" smtClean="0"/>
              <a:t> were 	</a:t>
            </a:r>
            <a:r>
              <a:rPr lang="en-US" i="0" baseline="0" dirty="0" smtClean="0"/>
              <a:t>r</a:t>
            </a:r>
            <a:r>
              <a:rPr lang="en-US" baseline="0" dirty="0" smtClean="0"/>
              <a:t>outinely whipped, tortured, and burned at stake.  Disease or ill 			fortunate was taken as a sign of having fallen from spiritual favor.  			</a:t>
            </a:r>
          </a:p>
          <a:p>
            <a:endParaRPr lang="en-US" baseline="0" dirty="0" smtClean="0"/>
          </a:p>
          <a:p>
            <a:r>
              <a:rPr lang="en-US" baseline="0" dirty="0" smtClean="0"/>
              <a:t>Between 1400 and 1700 more than 100,000 women executed as witches”</a:t>
            </a:r>
          </a:p>
          <a:p>
            <a:endParaRPr lang="en-US" baseline="0" dirty="0" smtClean="0"/>
          </a:p>
          <a:p>
            <a:r>
              <a:rPr lang="en-US" baseline="0" dirty="0" smtClean="0"/>
              <a:t>1501-1576: </a:t>
            </a:r>
            <a:r>
              <a:rPr lang="en-US" baseline="0" dirty="0" err="1" smtClean="0"/>
              <a:t>Girolamo</a:t>
            </a:r>
            <a:r>
              <a:rPr lang="en-US" baseline="0" dirty="0" smtClean="0"/>
              <a:t> </a:t>
            </a:r>
            <a:r>
              <a:rPr lang="en-US" baseline="0" dirty="0" err="1" smtClean="0"/>
              <a:t>Cardano</a:t>
            </a:r>
            <a:r>
              <a:rPr lang="en-US" baseline="0" dirty="0" smtClean="0"/>
              <a:t> was the first physician to recognize the ability of the deaf to reason. As a result, in 1700, special schools for treatment of 		children with disabilities was the first attempt to educate deaf children.</a:t>
            </a:r>
          </a:p>
          <a:p>
            <a:r>
              <a:rPr lang="en-US" baseline="0" dirty="0" smtClean="0"/>
              <a:t>1800: Instead of individuals being seen as having a </a:t>
            </a:r>
            <a:r>
              <a:rPr lang="en-US" baseline="0" dirty="0" err="1" smtClean="0"/>
              <a:t>spirtitual</a:t>
            </a:r>
            <a:r>
              <a:rPr lang="en-US" baseline="0" dirty="0" smtClean="0"/>
              <a:t> deficit, science began to replace religion as the main authority. As a result, people with 	disabilities 	were placed under the care of medical professionals. </a:t>
            </a:r>
          </a:p>
          <a:p>
            <a:r>
              <a:rPr lang="en-US" baseline="0" dirty="0" smtClean="0"/>
              <a:t>1990: Americans with Disabilities Act became federal law. Meaning, this prohibits 	discrimination in public accommodations, state and local government, and 	employment. </a:t>
            </a:r>
          </a:p>
          <a:p>
            <a:r>
              <a:rPr lang="en-US" baseline="0" dirty="0" smtClean="0"/>
              <a:t>2002: No Child Left Behind produced measurable gains and outcomes In order to increase achievement. </a:t>
            </a:r>
          </a:p>
          <a:p>
            <a:r>
              <a:rPr lang="en-US" baseline="0" dirty="0" smtClean="0"/>
              <a:t>-----------------------------------------------------------</a:t>
            </a:r>
          </a:p>
          <a:p>
            <a:r>
              <a:rPr lang="en-US" baseline="0" dirty="0" smtClean="0"/>
              <a:t>Transition to next slide:</a:t>
            </a:r>
          </a:p>
          <a:p>
            <a:r>
              <a:rPr lang="en-US" baseline="0" dirty="0" smtClean="0"/>
              <a:t>“So, with No Child Left Behind and Americans with Disabilities Act, how does one teach students with disabilities, in a way that has an individual feel welcome to come to school and engage with students?”</a:t>
            </a:r>
            <a:br>
              <a:rPr lang="en-US" baseline="0" dirty="0" smtClean="0"/>
            </a:b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D896FD3-4EFB-114A-B726-6A8B278CA4A1}" type="slidenum">
              <a:rPr lang="en-US" smtClean="0"/>
              <a:t>3</a:t>
            </a:fld>
            <a:endParaRPr lang="en-US"/>
          </a:p>
        </p:txBody>
      </p:sp>
    </p:spTree>
    <p:extLst>
      <p:ext uri="{BB962C8B-B14F-4D97-AF65-F5344CB8AC3E}">
        <p14:creationId xmlns:p14="http://schemas.microsoft.com/office/powerpoint/2010/main" val="797538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a:t>
            </a:r>
            <a:r>
              <a:rPr lang="en-US" baseline="0" dirty="0" smtClean="0"/>
              <a:t> states allowed school officials to exclude students that were believed to not benefit from education or if being a disruption in the classroom. </a:t>
            </a:r>
          </a:p>
          <a:p>
            <a:endParaRPr lang="en-US" baseline="0" dirty="0" smtClean="0"/>
          </a:p>
          <a:p>
            <a:r>
              <a:rPr lang="en-US" baseline="0" dirty="0" smtClean="0"/>
              <a:t>TRANSITION TO NEXT SLIDE:</a:t>
            </a:r>
          </a:p>
          <a:p>
            <a:r>
              <a:rPr lang="en-US" baseline="0" dirty="0" smtClean="0"/>
              <a:t>According to Pete Wright in </a:t>
            </a:r>
            <a:r>
              <a:rPr lang="en-US" i="1" baseline="0" dirty="0" smtClean="0"/>
              <a:t>The History of Special Education Law,</a:t>
            </a:r>
            <a:r>
              <a:rPr lang="en-US" baseline="0" dirty="0" smtClean="0"/>
              <a:t> Congress launched an investigation to see if children were receiving appropriate education and found life changing results..</a:t>
            </a:r>
          </a:p>
        </p:txBody>
      </p:sp>
      <p:sp>
        <p:nvSpPr>
          <p:cNvPr id="4" name="Slide Number Placeholder 3"/>
          <p:cNvSpPr>
            <a:spLocks noGrp="1"/>
          </p:cNvSpPr>
          <p:nvPr>
            <p:ph type="sldNum" sz="quarter" idx="10"/>
          </p:nvPr>
        </p:nvSpPr>
        <p:spPr/>
        <p:txBody>
          <a:bodyPr/>
          <a:lstStyle/>
          <a:p>
            <a:fld id="{9D896FD3-4EFB-114A-B726-6A8B278CA4A1}" type="slidenum">
              <a:rPr lang="en-US" smtClean="0"/>
              <a:t>4</a:t>
            </a:fld>
            <a:endParaRPr lang="en-US"/>
          </a:p>
        </p:txBody>
      </p:sp>
    </p:spTree>
    <p:extLst>
      <p:ext uri="{BB962C8B-B14F-4D97-AF65-F5344CB8AC3E}">
        <p14:creationId xmlns:p14="http://schemas.microsoft.com/office/powerpoint/2010/main" val="1267508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INFORMATION IS FROM </a:t>
            </a:r>
            <a:r>
              <a:rPr lang="en-US" i="1" dirty="0" smtClean="0"/>
              <a:t>Teaching</a:t>
            </a:r>
            <a:r>
              <a:rPr lang="en-US" i="1" baseline="0" dirty="0" smtClean="0"/>
              <a:t> for diversity and social justice.</a:t>
            </a:r>
            <a:endParaRPr lang="en-US" dirty="0" smtClean="0"/>
          </a:p>
          <a:p>
            <a:endParaRPr lang="en-US" dirty="0" smtClean="0"/>
          </a:p>
          <a:p>
            <a:r>
              <a:rPr lang="en-US" dirty="0" smtClean="0"/>
              <a:t>Taxpayers</a:t>
            </a:r>
            <a:r>
              <a:rPr lang="en-US" baseline="0" dirty="0" smtClean="0"/>
              <a:t> began to spend billions of dollars over the lifetime of the individuals to give proper education services so that students “would be able to become productive citizens, contributing to society instead of being forced to remain burdens. Others through such services would increase their independence, thus reducing their dependence on society” (Wright). </a:t>
            </a:r>
          </a:p>
          <a:p>
            <a:endParaRPr lang="en-US" baseline="0" dirty="0" smtClean="0"/>
          </a:p>
          <a:p>
            <a:r>
              <a:rPr lang="en-US" baseline="0" dirty="0" smtClean="0"/>
              <a:t>“Not only does this have negative effects upon the handicapped individual, but it has far-reaching effects for such person’s family” (wright).</a:t>
            </a:r>
          </a:p>
          <a:p>
            <a:endParaRPr lang="en-US" baseline="0" dirty="0" smtClean="0"/>
          </a:p>
          <a:p>
            <a:r>
              <a:rPr lang="en-US" baseline="0" dirty="0" smtClean="0"/>
              <a:t>TRANSITION TO NEXT SLIDE:</a:t>
            </a:r>
          </a:p>
          <a:p>
            <a:r>
              <a:rPr lang="en-US" baseline="0" dirty="0" smtClean="0"/>
              <a:t>Pete Wright in </a:t>
            </a:r>
            <a:r>
              <a:rPr lang="en-US" i="1" baseline="0" dirty="0" smtClean="0"/>
              <a:t>History of Special Education Law </a:t>
            </a:r>
            <a:r>
              <a:rPr lang="en-US" i="0" baseline="0" dirty="0" smtClean="0"/>
              <a:t> also stated that “</a:t>
            </a:r>
            <a:r>
              <a:rPr lang="en-US" baseline="0" dirty="0" smtClean="0"/>
              <a:t>Parents of handicapped children are all too frequently not able to advocate the rights of their children because they have been </a:t>
            </a:r>
            <a:r>
              <a:rPr lang="en-US" baseline="0" dirty="0" err="1" smtClean="0"/>
              <a:t>errenously</a:t>
            </a:r>
            <a:r>
              <a:rPr lang="en-US" baseline="0" dirty="0" smtClean="0"/>
              <a:t> led to believe that their children will not be able to lead meaningful lives” (Wright). </a:t>
            </a:r>
          </a:p>
          <a:p>
            <a:r>
              <a:rPr lang="en-US" baseline="0" dirty="0" smtClean="0"/>
              <a:t>However, when can children stand up for themselves and state what he or she needs from the public or private school system? The next slide shows a girl who speaks of the topic, “Don’t Limit Me”.</a:t>
            </a:r>
            <a:endParaRPr lang="en-US" dirty="0"/>
          </a:p>
        </p:txBody>
      </p:sp>
      <p:sp>
        <p:nvSpPr>
          <p:cNvPr id="4" name="Slide Number Placeholder 3"/>
          <p:cNvSpPr>
            <a:spLocks noGrp="1"/>
          </p:cNvSpPr>
          <p:nvPr>
            <p:ph type="sldNum" sz="quarter" idx="10"/>
          </p:nvPr>
        </p:nvSpPr>
        <p:spPr/>
        <p:txBody>
          <a:bodyPr/>
          <a:lstStyle/>
          <a:p>
            <a:fld id="{9D896FD3-4EFB-114A-B726-6A8B278CA4A1}" type="slidenum">
              <a:rPr lang="en-US" smtClean="0"/>
              <a:t>5</a:t>
            </a:fld>
            <a:endParaRPr lang="en-US"/>
          </a:p>
        </p:txBody>
      </p:sp>
    </p:spTree>
    <p:extLst>
      <p:ext uri="{BB962C8B-B14F-4D97-AF65-F5344CB8AC3E}">
        <p14:creationId xmlns:p14="http://schemas.microsoft.com/office/powerpoint/2010/main" val="375576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BEGIN</a:t>
            </a:r>
            <a:r>
              <a:rPr lang="en-US" baseline="0" dirty="0" smtClean="0"/>
              <a:t> AT 1.26 minutes END at 3.53 minutes.</a:t>
            </a:r>
            <a:endParaRPr lang="en-US" dirty="0" smtClean="0"/>
          </a:p>
          <a:p>
            <a:r>
              <a:rPr lang="en-US" dirty="0" smtClean="0"/>
              <a:t>“DON’T LIMIT ME!” –A powerful message</a:t>
            </a:r>
            <a:r>
              <a:rPr lang="en-US" baseline="0" dirty="0" smtClean="0"/>
              <a:t> from Megan with Down Syndrome </a:t>
            </a:r>
            <a:br>
              <a:rPr lang="en-US" baseline="0" dirty="0" smtClean="0"/>
            </a:br>
            <a:r>
              <a:rPr lang="en-US" baseline="0" dirty="0" smtClean="0"/>
              <a:t/>
            </a:r>
            <a:br>
              <a:rPr lang="en-US" baseline="0" dirty="0" smtClean="0"/>
            </a:br>
            <a:r>
              <a:rPr lang="en-US" baseline="0" dirty="0" smtClean="0"/>
              <a:t>The education of students with special needs is an area which continues to evolve as teachers and administrators strive to provide the most appropriate learning environment for children. However, the only way to improve treatment for Special Education is by involving all students with or without disabilities into a loving environment, and also encouragement so that one can speak up for one’s needs. </a:t>
            </a:r>
          </a:p>
          <a:p>
            <a:endParaRPr lang="en-US" dirty="0"/>
          </a:p>
        </p:txBody>
      </p:sp>
      <p:sp>
        <p:nvSpPr>
          <p:cNvPr id="4" name="Slide Number Placeholder 3"/>
          <p:cNvSpPr>
            <a:spLocks noGrp="1"/>
          </p:cNvSpPr>
          <p:nvPr>
            <p:ph type="sldNum" sz="quarter" idx="10"/>
          </p:nvPr>
        </p:nvSpPr>
        <p:spPr/>
        <p:txBody>
          <a:bodyPr/>
          <a:lstStyle/>
          <a:p>
            <a:fld id="{9D896FD3-4EFB-114A-B726-6A8B278CA4A1}" type="slidenum">
              <a:rPr lang="en-US" smtClean="0"/>
              <a:t>6</a:t>
            </a:fld>
            <a:endParaRPr lang="en-US"/>
          </a:p>
        </p:txBody>
      </p:sp>
    </p:spTree>
    <p:extLst>
      <p:ext uri="{BB962C8B-B14F-4D97-AF65-F5344CB8AC3E}">
        <p14:creationId xmlns:p14="http://schemas.microsoft.com/office/powerpoint/2010/main" val="484481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With that said, I believe that the diversity in the classroom creates a stronger relationship with not only students, but teachers as well. For example, the speaker in the video shown, Megan, felt comfortable with speaking up for what she needs from her teachers. However, what caused that? She was surrounded by students, and was encouraged to get involved in the community.  </a:t>
            </a:r>
          </a:p>
          <a:p>
            <a:r>
              <a:rPr lang="en-US" baseline="0" dirty="0" smtClean="0"/>
              <a:t>As a result for being encouraged to get involved, businesses  have helped by welcoming people with all disabilities, for employment (National Down).</a:t>
            </a:r>
          </a:p>
          <a:p>
            <a:r>
              <a:rPr lang="en-US" baseline="0" dirty="0" smtClean="0"/>
              <a:t>The individual above is a man who has contributed to special education treatment, by encouraging athletes in Special Olympics to get involved, and is an even bigger reason why I want to be a teacher that doesn’t limit others, like </a:t>
            </a:r>
            <a:r>
              <a:rPr lang="en-US" baseline="0" dirty="0" err="1" smtClean="0"/>
              <a:t>megan</a:t>
            </a:r>
            <a:r>
              <a:rPr lang="en-US" baseline="0" dirty="0" smtClean="0"/>
              <a:t> had asked for. </a:t>
            </a:r>
          </a:p>
          <a:p>
            <a:endParaRPr lang="en-US" baseline="0" dirty="0" smtClean="0"/>
          </a:p>
        </p:txBody>
      </p:sp>
      <p:sp>
        <p:nvSpPr>
          <p:cNvPr id="4" name="Slide Number Placeholder 3"/>
          <p:cNvSpPr>
            <a:spLocks noGrp="1"/>
          </p:cNvSpPr>
          <p:nvPr>
            <p:ph type="sldNum" sz="quarter" idx="10"/>
          </p:nvPr>
        </p:nvSpPr>
        <p:spPr/>
        <p:txBody>
          <a:bodyPr/>
          <a:lstStyle/>
          <a:p>
            <a:fld id="{9D896FD3-4EFB-114A-B726-6A8B278CA4A1}" type="slidenum">
              <a:rPr lang="en-US" smtClean="0"/>
              <a:t>8</a:t>
            </a:fld>
            <a:endParaRPr lang="en-US"/>
          </a:p>
        </p:txBody>
      </p:sp>
    </p:spTree>
    <p:extLst>
      <p:ext uri="{BB962C8B-B14F-4D97-AF65-F5344CB8AC3E}">
        <p14:creationId xmlns:p14="http://schemas.microsoft.com/office/powerpoint/2010/main" val="40085295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12/12/2013</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12/12/2013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12/12/2013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12/12/2013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12/12/2013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12/12/2013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12/12/2013</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12/12/2013</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12/12/2013</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pecialedpost.com/2013/09/20/life-as-a-well-adjusted-high-schooler-with-down-syndrome/" TargetMode="External"/><Relationship Id="rId2" Type="http://schemas.openxmlformats.org/officeDocument/2006/relationships/hyperlink" Target="http://www.youtube.com/watch?v=YOwDfnoek6E#t=212" TargetMode="External"/><Relationship Id="rId1" Type="http://schemas.openxmlformats.org/officeDocument/2006/relationships/slideLayout" Target="../slideLayouts/slideLayout11.xml"/><Relationship Id="rId5" Type="http://schemas.openxmlformats.org/officeDocument/2006/relationships/hyperlink" Target="http://www.specialolympics.org/changingattitudes.aspx" TargetMode="External"/><Relationship Id="rId4" Type="http://schemas.openxmlformats.org/officeDocument/2006/relationships/hyperlink" Target="http://www.ndss.org/index.php?option=com_content&amp;view=article&amp;id=55&amp;Itemid=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Herculanum"/>
                <a:cs typeface="Herculanum"/>
              </a:rPr>
              <a:t>Special Education Treatment &amp; its History</a:t>
            </a:r>
            <a:endParaRPr lang="en-US" dirty="0">
              <a:latin typeface="Herculanum"/>
              <a:cs typeface="Herculanum"/>
            </a:endParaRPr>
          </a:p>
        </p:txBody>
      </p:sp>
      <p:sp>
        <p:nvSpPr>
          <p:cNvPr id="3" name="Subtitle 2"/>
          <p:cNvSpPr>
            <a:spLocks noGrp="1"/>
          </p:cNvSpPr>
          <p:nvPr>
            <p:ph type="subTitle" idx="1"/>
          </p:nvPr>
        </p:nvSpPr>
        <p:spPr/>
        <p:txBody>
          <a:bodyPr>
            <a:normAutofit fontScale="85000" lnSpcReduction="20000"/>
          </a:bodyPr>
          <a:lstStyle/>
          <a:p>
            <a:r>
              <a:rPr lang="en-US" dirty="0" smtClean="0">
                <a:solidFill>
                  <a:srgbClr val="008000"/>
                </a:solidFill>
                <a:latin typeface="Lucida Handwriting"/>
                <a:cs typeface="Lucida Handwriting"/>
              </a:rPr>
              <a:t>Dillon </a:t>
            </a:r>
            <a:r>
              <a:rPr lang="en-US" dirty="0" err="1" smtClean="0">
                <a:solidFill>
                  <a:srgbClr val="008000"/>
                </a:solidFill>
                <a:latin typeface="Lucida Handwriting"/>
                <a:cs typeface="Lucida Handwriting"/>
              </a:rPr>
              <a:t>Wasko</a:t>
            </a:r>
            <a:r>
              <a:rPr lang="en-US" dirty="0" smtClean="0">
                <a:solidFill>
                  <a:srgbClr val="008000"/>
                </a:solidFill>
                <a:latin typeface="Lucida Handwriting"/>
                <a:cs typeface="Lucida Handwriting"/>
              </a:rPr>
              <a:t> </a:t>
            </a:r>
          </a:p>
          <a:p>
            <a:endParaRPr lang="en-US" dirty="0">
              <a:solidFill>
                <a:schemeClr val="tx1"/>
              </a:solidFill>
              <a:latin typeface="Braggadocio"/>
              <a:cs typeface="Braggadocio"/>
            </a:endParaRPr>
          </a:p>
          <a:p>
            <a:r>
              <a:rPr lang="en-US" dirty="0" smtClean="0">
                <a:solidFill>
                  <a:schemeClr val="tx1"/>
                </a:solidFill>
                <a:latin typeface="Andale Mono"/>
                <a:cs typeface="Andale Mono"/>
              </a:rPr>
              <a:t>“Let me win but if I cannot win let me be brace in the attempt” </a:t>
            </a:r>
            <a:br>
              <a:rPr lang="en-US" dirty="0" smtClean="0">
                <a:solidFill>
                  <a:schemeClr val="tx1"/>
                </a:solidFill>
                <a:latin typeface="Andale Mono"/>
                <a:cs typeface="Andale Mono"/>
              </a:rPr>
            </a:br>
            <a:r>
              <a:rPr lang="en-US" b="1" dirty="0" smtClean="0">
                <a:solidFill>
                  <a:schemeClr val="tx1"/>
                </a:solidFill>
                <a:latin typeface="Andale Mono"/>
                <a:cs typeface="Andale Mono"/>
              </a:rPr>
              <a:t>-Special Olympics Oath</a:t>
            </a:r>
            <a:endParaRPr lang="en-US" b="1" dirty="0">
              <a:solidFill>
                <a:schemeClr val="tx1"/>
              </a:solidFill>
              <a:latin typeface="Andale Mono"/>
              <a:cs typeface="Andale Mono"/>
            </a:endParaRPr>
          </a:p>
        </p:txBody>
      </p:sp>
    </p:spTree>
    <p:extLst>
      <p:ext uri="{BB962C8B-B14F-4D97-AF65-F5344CB8AC3E}">
        <p14:creationId xmlns:p14="http://schemas.microsoft.com/office/powerpoint/2010/main" val="4190984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smtClean="0">
                <a:solidFill>
                  <a:schemeClr val="bg2">
                    <a:lumMod val="25000"/>
                  </a:schemeClr>
                </a:solidFill>
                <a:latin typeface="Engravers MT"/>
                <a:cs typeface="Engravers MT"/>
              </a:rPr>
              <a:t>Scotty Briggs</a:t>
            </a:r>
            <a:endParaRPr lang="en-US" b="1" dirty="0">
              <a:solidFill>
                <a:schemeClr val="bg2">
                  <a:lumMod val="25000"/>
                </a:schemeClr>
              </a:solidFill>
              <a:latin typeface="Engravers MT"/>
              <a:cs typeface="Engravers MT"/>
            </a:endParaRPr>
          </a:p>
        </p:txBody>
      </p:sp>
      <p:pic>
        <p:nvPicPr>
          <p:cNvPr id="9" name="Picture Placeholder 8"/>
          <p:cNvPicPr>
            <a:picLocks noGrp="1" noChangeAspect="1"/>
          </p:cNvPicPr>
          <p:nvPr>
            <p:ph type="pic" idx="1"/>
          </p:nvPr>
        </p:nvPicPr>
        <p:blipFill>
          <a:blip r:embed="rId3"/>
          <a:srcRect l="30431" r="30431"/>
          <a:stretch>
            <a:fillRect/>
          </a:stretch>
        </p:blipFill>
        <p:spPr/>
      </p:pic>
      <p:sp>
        <p:nvSpPr>
          <p:cNvPr id="8" name="Text Placeholder 7"/>
          <p:cNvSpPr>
            <a:spLocks noGrp="1"/>
          </p:cNvSpPr>
          <p:nvPr>
            <p:ph type="body" sz="half" idx="2"/>
          </p:nvPr>
        </p:nvSpPr>
        <p:spPr/>
        <p:txBody>
          <a:bodyPr>
            <a:normAutofit/>
          </a:bodyPr>
          <a:lstStyle/>
          <a:p>
            <a:r>
              <a:rPr lang="en-US" dirty="0" smtClean="0"/>
              <a:t>-”No </a:t>
            </a:r>
            <a:r>
              <a:rPr lang="en-US" i="1" dirty="0" smtClean="0"/>
              <a:t>thing </a:t>
            </a:r>
            <a:r>
              <a:rPr lang="en-US" dirty="0" smtClean="0"/>
              <a:t>defines Scotty Briggs. Like every person on Earth, he is a complex being. Who happens to be Roosevelt’s homecoming king. Who happens to have Down Syndrome” (</a:t>
            </a:r>
            <a:r>
              <a:rPr lang="en-US" dirty="0" err="1" smtClean="0"/>
              <a:t>Callison</a:t>
            </a:r>
            <a:r>
              <a:rPr lang="en-US" dirty="0" smtClean="0"/>
              <a:t>)</a:t>
            </a:r>
            <a:endParaRPr lang="en-US" dirty="0"/>
          </a:p>
        </p:txBody>
      </p:sp>
    </p:spTree>
    <p:extLst>
      <p:ext uri="{BB962C8B-B14F-4D97-AF65-F5344CB8AC3E}">
        <p14:creationId xmlns:p14="http://schemas.microsoft.com/office/powerpoint/2010/main" val="2636573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0240" y="1149154"/>
            <a:ext cx="7484760" cy="3139321"/>
          </a:xfrm>
          <a:prstGeom prst="rect">
            <a:avLst/>
          </a:prstGeom>
          <a:noFill/>
        </p:spPr>
        <p:txBody>
          <a:bodyPr wrap="square" rtlCol="0">
            <a:spAutoFit/>
          </a:bodyPr>
          <a:lstStyle/>
          <a:p>
            <a:r>
              <a:rPr lang="en-US" b="1" u="sng" dirty="0" smtClean="0"/>
              <a:t>Years	       </a:t>
            </a:r>
            <a:r>
              <a:rPr lang="en-US" b="1" u="sng" dirty="0"/>
              <a:t> </a:t>
            </a:r>
            <a:r>
              <a:rPr lang="en-US" b="1" u="sng" dirty="0" smtClean="0"/>
              <a:t>   Societal Perspective              Treatment                                </a:t>
            </a:r>
          </a:p>
          <a:p>
            <a:r>
              <a:rPr lang="en-US" dirty="0" smtClean="0"/>
              <a:t>1 CE-1700s   Possessed by the Devil,</a:t>
            </a:r>
            <a:r>
              <a:rPr lang="en-US" dirty="0"/>
              <a:t> </a:t>
            </a:r>
            <a:r>
              <a:rPr lang="en-US" dirty="0" smtClean="0"/>
              <a:t>             Tortured, Burned at the Stake                  	        A sinner</a:t>
            </a:r>
            <a:endParaRPr lang="en-US" dirty="0"/>
          </a:p>
          <a:p>
            <a:r>
              <a:rPr lang="en-US" dirty="0" smtClean="0"/>
              <a:t>1800-1920s  Genetically Defective, </a:t>
            </a:r>
            <a:r>
              <a:rPr lang="en-US" dirty="0"/>
              <a:t> </a:t>
            </a:r>
            <a:r>
              <a:rPr lang="en-US" dirty="0" smtClean="0"/>
              <a:t>               Hidden Away, Displayed as Freaks        		         Inferior</a:t>
            </a:r>
            <a:endParaRPr lang="en-US" dirty="0"/>
          </a:p>
          <a:p>
            <a:r>
              <a:rPr lang="en-US" dirty="0" smtClean="0"/>
              <a:t>1930s-1940s Genetically Defective,                Institutionalized, Exterminated                            </a:t>
            </a:r>
            <a:br>
              <a:rPr lang="en-US" dirty="0" smtClean="0"/>
            </a:br>
            <a:r>
              <a:rPr lang="en-US" dirty="0" smtClean="0"/>
              <a:t>                         Polluting the race</a:t>
            </a:r>
          </a:p>
          <a:p>
            <a:r>
              <a:rPr lang="en-US" dirty="0" smtClean="0"/>
              <a:t>1940-1970  Unfortunate,                                  Institutionalized, Rehabilitated</a:t>
            </a:r>
          </a:p>
          <a:p>
            <a:r>
              <a:rPr lang="en-US" dirty="0"/>
              <a:t>	</a:t>
            </a:r>
            <a:r>
              <a:rPr lang="en-US" dirty="0" smtClean="0"/>
              <a:t>          Object of Charity </a:t>
            </a:r>
          </a:p>
          <a:p>
            <a:r>
              <a:rPr lang="en-US" dirty="0" smtClean="0"/>
              <a:t>1970-2000s  Independent. Self Determined   Independent Living, Civil rights, 					        Mainstreaming</a:t>
            </a:r>
            <a:endParaRPr lang="en-US" dirty="0"/>
          </a:p>
        </p:txBody>
      </p:sp>
      <p:sp>
        <p:nvSpPr>
          <p:cNvPr id="3" name="TextBox 2"/>
          <p:cNvSpPr txBox="1"/>
          <p:nvPr/>
        </p:nvSpPr>
        <p:spPr>
          <a:xfrm>
            <a:off x="1095023" y="5358903"/>
            <a:ext cx="5847644" cy="646331"/>
          </a:xfrm>
          <a:prstGeom prst="rect">
            <a:avLst/>
          </a:prstGeom>
          <a:noFill/>
        </p:spPr>
        <p:txBody>
          <a:bodyPr wrap="square" rtlCol="0">
            <a:spAutoFit/>
          </a:bodyPr>
          <a:lstStyle/>
          <a:p>
            <a:r>
              <a:rPr lang="en-US" dirty="0" smtClean="0">
                <a:latin typeface="American Typewriter"/>
                <a:cs typeface="American Typewriter"/>
              </a:rPr>
              <a:t>Chart found in Teaching </a:t>
            </a:r>
            <a:r>
              <a:rPr lang="en-US" dirty="0">
                <a:latin typeface="American Typewriter"/>
                <a:cs typeface="American Typewriter"/>
              </a:rPr>
              <a:t>for Diversity and Social Justice, Second Edition, </a:t>
            </a:r>
            <a:r>
              <a:rPr lang="en-US" dirty="0" err="1">
                <a:latin typeface="American Typewriter"/>
                <a:cs typeface="American Typewriter"/>
              </a:rPr>
              <a:t>Routledge</a:t>
            </a:r>
            <a:r>
              <a:rPr lang="en-US" dirty="0">
                <a:latin typeface="American Typewriter"/>
                <a:cs typeface="American Typewriter"/>
              </a:rPr>
              <a:t>, 2007</a:t>
            </a:r>
          </a:p>
        </p:txBody>
      </p:sp>
    </p:spTree>
    <p:extLst>
      <p:ext uri="{BB962C8B-B14F-4D97-AF65-F5344CB8AC3E}">
        <p14:creationId xmlns:p14="http://schemas.microsoft.com/office/powerpoint/2010/main" val="1228675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Compulsory Attendance Law</a:t>
            </a:r>
            <a:endParaRPr lang="en-US" dirty="0"/>
          </a:p>
        </p:txBody>
      </p:sp>
      <p:sp>
        <p:nvSpPr>
          <p:cNvPr id="4" name="TextBox 3"/>
          <p:cNvSpPr txBox="1"/>
          <p:nvPr/>
        </p:nvSpPr>
        <p:spPr>
          <a:xfrm>
            <a:off x="1095023" y="2074689"/>
            <a:ext cx="6965245" cy="3970318"/>
          </a:xfrm>
          <a:prstGeom prst="rect">
            <a:avLst/>
          </a:prstGeom>
          <a:noFill/>
        </p:spPr>
        <p:txBody>
          <a:bodyPr wrap="square" rtlCol="0">
            <a:spAutoFit/>
          </a:bodyPr>
          <a:lstStyle/>
          <a:p>
            <a:r>
              <a:rPr lang="en-US" dirty="0" smtClean="0"/>
              <a:t>According to </a:t>
            </a:r>
            <a:r>
              <a:rPr lang="en-US" i="1" dirty="0" smtClean="0"/>
              <a:t>Teaching for diversity and social justice, </a:t>
            </a:r>
            <a:r>
              <a:rPr lang="en-US" dirty="0"/>
              <a:t>i</a:t>
            </a:r>
            <a:r>
              <a:rPr lang="en-US" dirty="0" smtClean="0"/>
              <a:t>n order for public schooling to do well in the mission of socializing children, all children had to attend school.</a:t>
            </a:r>
            <a:br>
              <a:rPr lang="en-US" dirty="0" smtClean="0"/>
            </a:br>
            <a:endParaRPr lang="en-US" dirty="0" smtClean="0"/>
          </a:p>
          <a:p>
            <a:r>
              <a:rPr lang="en-US" dirty="0" smtClean="0"/>
              <a:t>	      	 However, until 1975,</a:t>
            </a:r>
          </a:p>
          <a:p>
            <a:r>
              <a:rPr lang="en-US" dirty="0"/>
              <a:t> </a:t>
            </a:r>
            <a:r>
              <a:rPr lang="en-US" dirty="0" smtClean="0"/>
              <a:t>         -Handicapped children excluded from school. </a:t>
            </a:r>
            <a:br>
              <a:rPr lang="en-US" dirty="0" smtClean="0"/>
            </a:br>
            <a:r>
              <a:rPr lang="en-US" dirty="0" smtClean="0"/>
              <a:t>          When allowed to attend, students with disabilities would be        </a:t>
            </a:r>
            <a:br>
              <a:rPr lang="en-US" dirty="0" smtClean="0"/>
            </a:br>
            <a:r>
              <a:rPr lang="en-US" dirty="0" smtClean="0"/>
              <a:t>           segregated from “normal” children </a:t>
            </a:r>
          </a:p>
          <a:p>
            <a:r>
              <a:rPr lang="en-US" dirty="0" smtClean="0"/>
              <a:t/>
            </a:r>
            <a:br>
              <a:rPr lang="en-US" dirty="0" smtClean="0"/>
            </a:br>
            <a:r>
              <a:rPr lang="en-US" dirty="0" smtClean="0"/>
              <a:t>       Special education classes were held in undesirable, out- of- the  </a:t>
            </a:r>
            <a:br>
              <a:rPr lang="en-US" dirty="0" smtClean="0"/>
            </a:br>
            <a:r>
              <a:rPr lang="en-US" dirty="0" smtClean="0"/>
              <a:t>        way locations, like trailers and school basements.</a:t>
            </a:r>
          </a:p>
          <a:p>
            <a:endParaRPr lang="en-US" dirty="0" smtClean="0"/>
          </a:p>
          <a:p>
            <a:endParaRPr lang="en-US" dirty="0"/>
          </a:p>
          <a:p>
            <a:r>
              <a:rPr lang="en-US" dirty="0"/>
              <a:t> </a:t>
            </a:r>
            <a:r>
              <a:rPr lang="en-US" dirty="0" smtClean="0"/>
              <a:t>      </a:t>
            </a:r>
            <a:endParaRPr lang="en-US" dirty="0"/>
          </a:p>
        </p:txBody>
      </p:sp>
    </p:spTree>
    <p:extLst>
      <p:ext uri="{BB962C8B-B14F-4D97-AF65-F5344CB8AC3E}">
        <p14:creationId xmlns:p14="http://schemas.microsoft.com/office/powerpoint/2010/main" val="2811443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95024" y="1147944"/>
            <a:ext cx="4212239" cy="3970318"/>
          </a:xfrm>
          <a:prstGeom prst="rect">
            <a:avLst/>
          </a:prstGeom>
          <a:noFill/>
        </p:spPr>
        <p:txBody>
          <a:bodyPr wrap="square" rtlCol="0">
            <a:spAutoFit/>
          </a:bodyPr>
          <a:lstStyle/>
          <a:p>
            <a:r>
              <a:rPr lang="en-US" dirty="0" smtClean="0"/>
              <a:t>In the early 1970s, congress launched an investigation to see if children were receiving an appropriate education: </a:t>
            </a:r>
          </a:p>
          <a:p>
            <a:endParaRPr lang="en-US" dirty="0"/>
          </a:p>
          <a:p>
            <a:r>
              <a:rPr lang="en-US" dirty="0" smtClean="0"/>
              <a:t>-out of the 8 million children..</a:t>
            </a:r>
          </a:p>
          <a:p>
            <a:r>
              <a:rPr lang="en-US" dirty="0" smtClean="0"/>
              <a:t>  -3.9 million received appropriate      </a:t>
            </a:r>
            <a:br>
              <a:rPr lang="en-US" dirty="0" smtClean="0"/>
            </a:br>
            <a:r>
              <a:rPr lang="en-US" dirty="0" smtClean="0"/>
              <a:t>   education </a:t>
            </a:r>
          </a:p>
          <a:p>
            <a:r>
              <a:rPr lang="en-US" dirty="0" smtClean="0"/>
              <a:t> -1.75 received </a:t>
            </a:r>
            <a:r>
              <a:rPr lang="en-US" b="1" dirty="0" smtClean="0"/>
              <a:t>no educational services at  </a:t>
            </a:r>
            <a:br>
              <a:rPr lang="en-US" b="1" dirty="0" smtClean="0"/>
            </a:br>
            <a:r>
              <a:rPr lang="en-US" b="1" dirty="0" smtClean="0"/>
              <a:t>   all</a:t>
            </a:r>
          </a:p>
          <a:p>
            <a:r>
              <a:rPr lang="en-US" b="1" dirty="0" smtClean="0"/>
              <a:t>-</a:t>
            </a:r>
            <a:r>
              <a:rPr lang="en-US" dirty="0" smtClean="0"/>
              <a:t>2.5 million received inappropriate  </a:t>
            </a:r>
            <a:br>
              <a:rPr lang="en-US" dirty="0" smtClean="0"/>
            </a:br>
            <a:r>
              <a:rPr lang="en-US" dirty="0" smtClean="0"/>
              <a:t>  education </a:t>
            </a:r>
          </a:p>
          <a:p>
            <a:r>
              <a:rPr lang="en-US" dirty="0" smtClean="0"/>
              <a:t/>
            </a:r>
            <a:br>
              <a:rPr lang="en-US" dirty="0" smtClean="0"/>
            </a:br>
            <a:r>
              <a:rPr lang="en-US" dirty="0" smtClean="0"/>
              <a:t>(Numbers found from </a:t>
            </a:r>
            <a:r>
              <a:rPr lang="en-US" i="1" dirty="0" smtClean="0"/>
              <a:t>Teaching for diversity and social justice)</a:t>
            </a:r>
            <a:endParaRPr lang="en-US" dirty="0" smtClean="0"/>
          </a:p>
        </p:txBody>
      </p:sp>
      <p:pic>
        <p:nvPicPr>
          <p:cNvPr id="4" name="Picture 3"/>
          <p:cNvPicPr>
            <a:picLocks noChangeAspect="1"/>
          </p:cNvPicPr>
          <p:nvPr/>
        </p:nvPicPr>
        <p:blipFill>
          <a:blip r:embed="rId3"/>
          <a:stretch>
            <a:fillRect/>
          </a:stretch>
        </p:blipFill>
        <p:spPr>
          <a:xfrm>
            <a:off x="5307263" y="1590842"/>
            <a:ext cx="3081420" cy="3905584"/>
          </a:xfrm>
          <a:prstGeom prst="rect">
            <a:avLst/>
          </a:prstGeom>
        </p:spPr>
      </p:pic>
    </p:spTree>
    <p:extLst>
      <p:ext uri="{BB962C8B-B14F-4D97-AF65-F5344CB8AC3E}">
        <p14:creationId xmlns:p14="http://schemas.microsoft.com/office/powerpoint/2010/main" val="3015183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Limit Me”</a:t>
            </a:r>
            <a:endParaRPr lang="en-US" dirty="0"/>
          </a:p>
        </p:txBody>
      </p:sp>
      <p:sp>
        <p:nvSpPr>
          <p:cNvPr id="3" name="Content Placeholder 2"/>
          <p:cNvSpPr>
            <a:spLocks noGrp="1"/>
          </p:cNvSpPr>
          <p:nvPr>
            <p:ph sz="quarter" idx="13"/>
          </p:nvPr>
        </p:nvSpPr>
        <p:spPr/>
        <p:txBody>
          <a:bodyPr/>
          <a:lstStyle/>
          <a:p>
            <a:pPr marL="0" indent="0">
              <a:buNone/>
            </a:pPr>
            <a:r>
              <a:rPr lang="en-US" dirty="0" smtClean="0"/>
              <a:t>-</a:t>
            </a:r>
            <a:r>
              <a:rPr lang="en-US" sz="1600" dirty="0" smtClean="0"/>
              <a:t>When athletes compete, they develop a new respect for their fellow citizens. Many athletes deepen their relationship with others and develop physical fitness as well (Special Olympics).</a:t>
            </a:r>
          </a:p>
          <a:p>
            <a:pPr marL="0" indent="0">
              <a:buNone/>
            </a:pPr>
            <a:endParaRPr lang="en-US" sz="1600" dirty="0" smtClean="0"/>
          </a:p>
          <a:p>
            <a:pPr marL="0" indent="0">
              <a:buNone/>
            </a:pPr>
            <a:r>
              <a:rPr lang="en-US" sz="1600" dirty="0" smtClean="0"/>
              <a:t>-As a result, the lifespan for individuals with disabilities has increased (</a:t>
            </a:r>
            <a:r>
              <a:rPr lang="en-US" sz="1600" dirty="0" err="1" smtClean="0"/>
              <a:t>Byren</a:t>
            </a:r>
            <a:r>
              <a:rPr lang="en-US" sz="1600" dirty="0" smtClean="0"/>
              <a:t>).</a:t>
            </a:r>
          </a:p>
          <a:p>
            <a:pPr marL="0" indent="0">
              <a:buNone/>
            </a:pPr>
            <a:endParaRPr lang="en-US" sz="1600" dirty="0" smtClean="0"/>
          </a:p>
          <a:p>
            <a:pPr marL="0" indent="0">
              <a:buNone/>
            </a:pPr>
            <a:endParaRPr lang="en-US" sz="1600" dirty="0" smtClean="0"/>
          </a:p>
        </p:txBody>
      </p:sp>
      <p:sp>
        <p:nvSpPr>
          <p:cNvPr id="4" name="Content Placeholder 3"/>
          <p:cNvSpPr>
            <a:spLocks noGrp="1"/>
          </p:cNvSpPr>
          <p:nvPr>
            <p:ph sz="quarter" idx="14"/>
          </p:nvPr>
        </p:nvSpPr>
        <p:spPr/>
        <p:txBody>
          <a:bodyPr/>
          <a:lstStyle/>
          <a:p>
            <a:pPr marL="0" indent="0">
              <a:buNone/>
            </a:pPr>
            <a:r>
              <a:rPr lang="en-US" dirty="0"/>
              <a:t>http://</a:t>
            </a:r>
            <a:r>
              <a:rPr lang="en-US" dirty="0" err="1"/>
              <a:t>www.youtube.com</a:t>
            </a:r>
            <a:r>
              <a:rPr lang="en-US" dirty="0"/>
              <a:t>/</a:t>
            </a:r>
            <a:r>
              <a:rPr lang="en-US" dirty="0" err="1"/>
              <a:t>watch?v</a:t>
            </a:r>
            <a:r>
              <a:rPr lang="en-US" dirty="0"/>
              <a:t>=YOwDfnoek6E#t=212</a:t>
            </a:r>
          </a:p>
        </p:txBody>
      </p:sp>
    </p:spTree>
    <p:extLst>
      <p:ext uri="{BB962C8B-B14F-4D97-AF65-F5344CB8AC3E}">
        <p14:creationId xmlns:p14="http://schemas.microsoft.com/office/powerpoint/2010/main" val="3065073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Classroom</a:t>
            </a:r>
            <a:endParaRPr lang="en-US" dirty="0"/>
          </a:p>
        </p:txBody>
      </p:sp>
      <p:sp>
        <p:nvSpPr>
          <p:cNvPr id="3" name="Content Placeholder 2"/>
          <p:cNvSpPr>
            <a:spLocks noGrp="1"/>
          </p:cNvSpPr>
          <p:nvPr>
            <p:ph sz="quarter" idx="13"/>
          </p:nvPr>
        </p:nvSpPr>
        <p:spPr/>
        <p:txBody>
          <a:bodyPr>
            <a:normAutofit/>
          </a:bodyPr>
          <a:lstStyle/>
          <a:p>
            <a:r>
              <a:rPr lang="en-US" sz="1600" dirty="0" smtClean="0"/>
              <a:t>According to “Needs, Services, and Supports,” it requires coordinating teachers to plan for a healthy learning environment (</a:t>
            </a:r>
            <a:r>
              <a:rPr lang="en-US" sz="1600" dirty="0" err="1" smtClean="0"/>
              <a:t>Bryen</a:t>
            </a:r>
            <a:r>
              <a:rPr lang="en-US" sz="1600" dirty="0" smtClean="0"/>
              <a:t>)</a:t>
            </a:r>
          </a:p>
          <a:p>
            <a:r>
              <a:rPr lang="en-US" sz="1600" dirty="0" smtClean="0"/>
              <a:t>One can change his or her outlook by treating all with respect, kindness being friendly</a:t>
            </a:r>
          </a:p>
          <a:p>
            <a:r>
              <a:rPr lang="en-US" sz="1600" dirty="0" smtClean="0"/>
              <a:t>Special services, including aides and tutors </a:t>
            </a:r>
          </a:p>
          <a:p>
            <a:r>
              <a:rPr lang="en-US" sz="1600" dirty="0" smtClean="0"/>
              <a:t>Certain schools even have designated areas to help adjust with other students</a:t>
            </a:r>
          </a:p>
          <a:p>
            <a:endParaRPr lang="en-US" sz="1400" dirty="0"/>
          </a:p>
        </p:txBody>
      </p:sp>
      <p:pic>
        <p:nvPicPr>
          <p:cNvPr id="5" name="Content Placeholder 4"/>
          <p:cNvPicPr>
            <a:picLocks noGrp="1" noChangeAspect="1"/>
          </p:cNvPicPr>
          <p:nvPr>
            <p:ph sz="quarter" idx="14"/>
          </p:nvPr>
        </p:nvPicPr>
        <p:blipFill>
          <a:blip r:embed="rId2"/>
          <a:srcRect l="23369" r="23369"/>
          <a:stretch>
            <a:fillRect/>
          </a:stretch>
        </p:blipFill>
        <p:spPr/>
      </p:pic>
    </p:spTree>
    <p:extLst>
      <p:ext uri="{BB962C8B-B14F-4D97-AF65-F5344CB8AC3E}">
        <p14:creationId xmlns:p14="http://schemas.microsoft.com/office/powerpoint/2010/main" val="3330021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srcRect l="11669" r="11669"/>
          <a:stretch>
            <a:fillRect/>
          </a:stretch>
        </p:blipFill>
        <p:spPr/>
      </p:pic>
      <p:sp>
        <p:nvSpPr>
          <p:cNvPr id="4" name="Text Placeholder 3"/>
          <p:cNvSpPr>
            <a:spLocks noGrp="1"/>
          </p:cNvSpPr>
          <p:nvPr>
            <p:ph type="body" sz="half" idx="2"/>
          </p:nvPr>
        </p:nvSpPr>
        <p:spPr>
          <a:xfrm rot="-60000">
            <a:off x="1131680" y="1158915"/>
            <a:ext cx="3048891" cy="3984934"/>
          </a:xfrm>
        </p:spPr>
        <p:txBody>
          <a:bodyPr>
            <a:normAutofit fontScale="92500" lnSpcReduction="20000"/>
          </a:bodyPr>
          <a:lstStyle/>
          <a:p>
            <a:r>
              <a:rPr lang="en-US" sz="2100" dirty="0" smtClean="0">
                <a:latin typeface="Constantia"/>
                <a:cs typeface="Constantia"/>
              </a:rPr>
              <a:t>In a world where 5,000 babies are born with disabilities each year, it is a huge responsibility to educate the population to happily accept them </a:t>
            </a:r>
            <a:br>
              <a:rPr lang="en-US" sz="2100" dirty="0" smtClean="0">
                <a:latin typeface="Constantia"/>
                <a:cs typeface="Constantia"/>
              </a:rPr>
            </a:br>
            <a:r>
              <a:rPr lang="en-US" sz="2100" dirty="0" smtClean="0">
                <a:latin typeface="Constantia"/>
                <a:cs typeface="Constantia"/>
              </a:rPr>
              <a:t>(National Down).</a:t>
            </a:r>
          </a:p>
          <a:p>
            <a:endParaRPr lang="en-US" sz="2100" dirty="0">
              <a:latin typeface="Constantia"/>
              <a:cs typeface="Constantia"/>
            </a:endParaRPr>
          </a:p>
          <a:p>
            <a:r>
              <a:rPr lang="en-US" sz="2100" dirty="0" smtClean="0">
                <a:latin typeface="Constantia"/>
                <a:cs typeface="Constantia"/>
              </a:rPr>
              <a:t>As a result of students being encouraged to get involved in the community, businesses have helped by welcoming people with disabilities for employment (National Down).</a:t>
            </a:r>
          </a:p>
          <a:p>
            <a:endParaRPr lang="en-US" dirty="0">
              <a:latin typeface="Constantia"/>
              <a:cs typeface="Constantia"/>
            </a:endParaRPr>
          </a:p>
        </p:txBody>
      </p:sp>
    </p:spTree>
    <p:extLst>
      <p:ext uri="{BB962C8B-B14F-4D97-AF65-F5344CB8AC3E}">
        <p14:creationId xmlns:p14="http://schemas.microsoft.com/office/powerpoint/2010/main" val="655938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smtClean="0">
                <a:solidFill>
                  <a:srgbClr val="008000"/>
                </a:solidFill>
                <a:latin typeface="Perpetua Titling MT"/>
                <a:cs typeface="Perpetua Titling MT"/>
              </a:rPr>
              <a:t>BIBLIOGRAPHY</a:t>
            </a:r>
            <a:endParaRPr lang="en-US" dirty="0">
              <a:solidFill>
                <a:srgbClr val="008000"/>
              </a:solidFill>
              <a:latin typeface="Perpetua Titling MT"/>
              <a:cs typeface="Perpetua Titling MT"/>
            </a:endParaRPr>
          </a:p>
        </p:txBody>
      </p:sp>
      <p:sp>
        <p:nvSpPr>
          <p:cNvPr id="4" name="TextBox 3"/>
          <p:cNvSpPr txBox="1"/>
          <p:nvPr/>
        </p:nvSpPr>
        <p:spPr>
          <a:xfrm>
            <a:off x="1096211" y="1189789"/>
            <a:ext cx="5654842" cy="3785652"/>
          </a:xfrm>
          <a:prstGeom prst="rect">
            <a:avLst/>
          </a:prstGeom>
          <a:noFill/>
        </p:spPr>
        <p:txBody>
          <a:bodyPr wrap="square" rtlCol="0">
            <a:spAutoFit/>
          </a:bodyPr>
          <a:lstStyle/>
          <a:p>
            <a:endParaRPr lang="en-US" sz="1000" dirty="0"/>
          </a:p>
          <a:p>
            <a:r>
              <a:rPr lang="en-US" sz="1000" dirty="0"/>
              <a:t>"DON'T LIMIT ME!"- Powerful message from Megan with Down Syndrome. (2013, August 14). </a:t>
            </a:r>
            <a:r>
              <a:rPr lang="en-US" sz="1000" i="1" dirty="0"/>
              <a:t>YouTube</a:t>
            </a:r>
            <a:r>
              <a:rPr lang="en-US" sz="1000" dirty="0"/>
              <a:t>. Retrieved December 13, 2013, from </a:t>
            </a:r>
            <a:r>
              <a:rPr lang="en-US" sz="1000" dirty="0">
                <a:hlinkClick r:id="rId2"/>
              </a:rPr>
              <a:t>http://www.youtube.com/watch?v=YOwDfnoek6E#t=</a:t>
            </a:r>
            <a:r>
              <a:rPr lang="en-US" sz="1000" dirty="0" smtClean="0">
                <a:hlinkClick r:id="rId2"/>
              </a:rPr>
              <a:t>212</a:t>
            </a:r>
            <a:endParaRPr lang="en-US" sz="1000" dirty="0" smtClean="0"/>
          </a:p>
          <a:p>
            <a:endParaRPr lang="en-US" sz="1000" dirty="0"/>
          </a:p>
          <a:p>
            <a:r>
              <a:rPr lang="en-US" sz="1000" dirty="0"/>
              <a:t>Adams, M., Bell, L. A., &amp; Griffin, P. (2007). Perspectives on  the Historical  Treatment of  People with  Disabilities. </a:t>
            </a:r>
            <a:r>
              <a:rPr lang="en-US" sz="1000" i="1" dirty="0"/>
              <a:t>Teaching for diversity and social justice</a:t>
            </a:r>
            <a:r>
              <a:rPr lang="en-US" sz="1000" dirty="0"/>
              <a:t> (2nd ed., p. Appendix 14C). New York: </a:t>
            </a:r>
            <a:r>
              <a:rPr lang="en-US" sz="1000" dirty="0" err="1"/>
              <a:t>Routledge</a:t>
            </a:r>
            <a:r>
              <a:rPr lang="en-US" sz="1000" dirty="0" smtClean="0"/>
              <a:t>.</a:t>
            </a:r>
          </a:p>
          <a:p>
            <a:endParaRPr lang="en-US" sz="1000" dirty="0"/>
          </a:p>
          <a:p>
            <a:r>
              <a:rPr lang="en-US" sz="1000" dirty="0" err="1"/>
              <a:t>Bryen</a:t>
            </a:r>
            <a:r>
              <a:rPr lang="en-US" sz="1000" dirty="0"/>
              <a:t>, D. (2005). Needs, Services, and Supports. </a:t>
            </a:r>
            <a:r>
              <a:rPr lang="en-US" sz="1000" i="1" dirty="0"/>
              <a:t>World Book 2005 (D:5)</a:t>
            </a:r>
            <a:r>
              <a:rPr lang="en-US" sz="1000" dirty="0"/>
              <a:t> (p. 221). Chicago: World Book, Inc</a:t>
            </a:r>
            <a:r>
              <a:rPr lang="en-US" sz="1000" dirty="0" smtClean="0"/>
              <a:t>.</a:t>
            </a:r>
          </a:p>
          <a:p>
            <a:endParaRPr lang="en-US" sz="1000" dirty="0"/>
          </a:p>
          <a:p>
            <a:r>
              <a:rPr lang="en-US" sz="1000" dirty="0" err="1"/>
              <a:t>Callison</a:t>
            </a:r>
            <a:r>
              <a:rPr lang="en-US" sz="1000" dirty="0"/>
              <a:t>, J. (2013, September 20). Life as a Well-Adjusted High </a:t>
            </a:r>
            <a:r>
              <a:rPr lang="en-US" sz="1000" dirty="0" err="1"/>
              <a:t>Schooler</a:t>
            </a:r>
            <a:r>
              <a:rPr lang="en-US" sz="1000" dirty="0"/>
              <a:t> with Down Syndrome. </a:t>
            </a:r>
            <a:r>
              <a:rPr lang="en-US" sz="1000" i="1" dirty="0" err="1"/>
              <a:t>SpecialEdPost</a:t>
            </a:r>
            <a:r>
              <a:rPr lang="en-US" sz="1000" dirty="0"/>
              <a:t>. Retrieved December 13, 2013, from </a:t>
            </a:r>
            <a:r>
              <a:rPr lang="en-US" sz="1000" dirty="0">
                <a:hlinkClick r:id="rId3"/>
              </a:rPr>
              <a:t>http://specialedpost.com/2013/09/20/life-as-a-well-adjusted-high-schooler-with-down-syndrome</a:t>
            </a:r>
            <a:r>
              <a:rPr lang="en-US" sz="1000" dirty="0" smtClean="0">
                <a:hlinkClick r:id="rId3"/>
              </a:rPr>
              <a:t>/</a:t>
            </a:r>
            <a:endParaRPr lang="en-US" sz="1000" dirty="0" smtClean="0"/>
          </a:p>
          <a:p>
            <a:endParaRPr lang="en-US" sz="1000" dirty="0"/>
          </a:p>
          <a:p>
            <a:r>
              <a:rPr lang="en-US" sz="1000" dirty="0"/>
              <a:t>Down Syndrome Society. (</a:t>
            </a:r>
            <a:r>
              <a:rPr lang="en-US" sz="1000" dirty="0" err="1"/>
              <a:t>n.d.</a:t>
            </a:r>
            <a:r>
              <a:rPr lang="en-US" sz="1000" dirty="0"/>
              <a:t>). About Down Syndrome. </a:t>
            </a:r>
            <a:r>
              <a:rPr lang="en-US" sz="1000" i="1" dirty="0"/>
              <a:t>National Down Syndrome </a:t>
            </a:r>
            <a:r>
              <a:rPr lang="en-US" sz="1000" i="1" dirty="0" err="1"/>
              <a:t>Soceity</a:t>
            </a:r>
            <a:r>
              <a:rPr lang="en-US" sz="1000" dirty="0"/>
              <a:t>. Retrieved December 13, 2013, from </a:t>
            </a:r>
            <a:r>
              <a:rPr lang="en-US" sz="1000" dirty="0">
                <a:hlinkClick r:id="rId4"/>
              </a:rPr>
              <a:t>http://www.ndss.org/index.php?option=com_content&amp;view=article&amp;id=55&amp;Itemid=75</a:t>
            </a:r>
            <a:r>
              <a:rPr lang="en-US" sz="1000" dirty="0" smtClean="0"/>
              <a:t>&gt;</a:t>
            </a:r>
          </a:p>
          <a:p>
            <a:endParaRPr lang="en-US" sz="1000" dirty="0"/>
          </a:p>
          <a:p>
            <a:r>
              <a:rPr lang="en-US" sz="1000" dirty="0"/>
              <a:t>Olympics. (2010, January 1). Different Abilities, Not Disabilities. </a:t>
            </a:r>
            <a:r>
              <a:rPr lang="en-US" sz="1000" i="1" dirty="0"/>
              <a:t>Special Olympics: Changing Attitudes</a:t>
            </a:r>
            <a:r>
              <a:rPr lang="en-US" sz="1000" dirty="0"/>
              <a:t>. Retrieved December 13, 2013, from </a:t>
            </a:r>
            <a:r>
              <a:rPr lang="en-US" sz="1000" dirty="0">
                <a:hlinkClick r:id="rId5"/>
              </a:rPr>
              <a:t>http://www.specialolympics.org/</a:t>
            </a:r>
            <a:r>
              <a:rPr lang="en-US" sz="1000" dirty="0" smtClean="0">
                <a:hlinkClick r:id="rId5"/>
              </a:rPr>
              <a:t>changingattitudes.aspx</a:t>
            </a:r>
            <a:endParaRPr lang="en-US" sz="1000" dirty="0" smtClean="0"/>
          </a:p>
          <a:p>
            <a:endParaRPr lang="en-US" sz="1000" dirty="0"/>
          </a:p>
          <a:p>
            <a:r>
              <a:rPr lang="en-US" sz="1000" dirty="0"/>
              <a:t>Wright, P. (2010, November 29). The History of Special Education Law - </a:t>
            </a:r>
            <a:r>
              <a:rPr lang="en-US" sz="1000" dirty="0" err="1"/>
              <a:t>Wrightslaw</a:t>
            </a:r>
            <a:r>
              <a:rPr lang="en-US" sz="1000" dirty="0"/>
              <a:t>. </a:t>
            </a:r>
            <a:r>
              <a:rPr lang="en-US" sz="1000" i="1" dirty="0"/>
              <a:t>The History of Special Education Law - </a:t>
            </a:r>
            <a:r>
              <a:rPr lang="en-US" sz="1000" i="1" dirty="0" err="1"/>
              <a:t>Wrightslaw</a:t>
            </a:r>
            <a:r>
              <a:rPr lang="en-US" sz="1000" dirty="0"/>
              <a:t>. Retrieved December 13, 2013, from http://</a:t>
            </a:r>
            <a:r>
              <a:rPr lang="en-US" sz="1000" dirty="0" err="1"/>
              <a:t>www.wrightslaw.com</a:t>
            </a:r>
            <a:r>
              <a:rPr lang="en-US" sz="1000" dirty="0"/>
              <a:t>/law/art/</a:t>
            </a:r>
            <a:r>
              <a:rPr lang="en-US" sz="1000" dirty="0" err="1"/>
              <a:t>history.spec.ed.law.htm</a:t>
            </a:r>
            <a:endParaRPr lang="en-US" sz="1000" dirty="0"/>
          </a:p>
        </p:txBody>
      </p:sp>
    </p:spTree>
    <p:extLst>
      <p:ext uri="{BB962C8B-B14F-4D97-AF65-F5344CB8AC3E}">
        <p14:creationId xmlns:p14="http://schemas.microsoft.com/office/powerpoint/2010/main" val="354533478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421</TotalTime>
  <Words>1111</Words>
  <Application>Microsoft Office PowerPoint</Application>
  <PresentationFormat>On-screen Show (4:3)</PresentationFormat>
  <Paragraphs>97</Paragraphs>
  <Slides>9</Slides>
  <Notes>7</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9</vt:i4>
      </vt:variant>
    </vt:vector>
  </HeadingPairs>
  <TitlesOfParts>
    <vt:vector size="22" baseType="lpstr">
      <vt:lpstr>American Typewriter</vt:lpstr>
      <vt:lpstr>Andale Mono</vt:lpstr>
      <vt:lpstr>Braggadocio</vt:lpstr>
      <vt:lpstr>Brush Script MT</vt:lpstr>
      <vt:lpstr>Calibri</vt:lpstr>
      <vt:lpstr>Constantia</vt:lpstr>
      <vt:lpstr>Engravers MT</vt:lpstr>
      <vt:lpstr>Franklin Gothic Book</vt:lpstr>
      <vt:lpstr>Herculanum</vt:lpstr>
      <vt:lpstr>Lucida Handwriting</vt:lpstr>
      <vt:lpstr>Perpetua Titling MT</vt:lpstr>
      <vt:lpstr>Rage Italic</vt:lpstr>
      <vt:lpstr>Pushpin</vt:lpstr>
      <vt:lpstr>Special Education Treatment &amp; its History</vt:lpstr>
      <vt:lpstr>Scotty Briggs</vt:lpstr>
      <vt:lpstr>PowerPoint Presentation</vt:lpstr>
      <vt:lpstr>Compulsory Attendance Law</vt:lpstr>
      <vt:lpstr>PowerPoint Presentation</vt:lpstr>
      <vt:lpstr>“Don’t Limit Me”</vt:lpstr>
      <vt:lpstr>Today’s Classroom</vt:lpstr>
      <vt:lpstr>PowerPoint Presentation</vt:lpstr>
      <vt:lpstr>BIBLIOGRAPHY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Education Treatment &amp; its History</dc:title>
  <dc:creator>Alexa Nordquist</dc:creator>
  <cp:lastModifiedBy>Dillon Wasko</cp:lastModifiedBy>
  <cp:revision>26</cp:revision>
  <dcterms:created xsi:type="dcterms:W3CDTF">2013-12-13T01:14:34Z</dcterms:created>
  <dcterms:modified xsi:type="dcterms:W3CDTF">2013-12-13T04:42:48Z</dcterms:modified>
</cp:coreProperties>
</file>